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67" r:id="rId6"/>
    <p:sldId id="263" r:id="rId7"/>
    <p:sldId id="265" r:id="rId8"/>
    <p:sldId id="268" r:id="rId9"/>
    <p:sldId id="264" r:id="rId10"/>
    <p:sldId id="269" r:id="rId11"/>
    <p:sldId id="270" r:id="rId12"/>
    <p:sldId id="271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7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7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0053AB-45AA-434D-8BDE-5525BA81273B}"/>
              </a:ext>
            </a:extLst>
          </p:cNvPr>
          <p:cNvSpPr/>
          <p:nvPr userDrawn="1"/>
        </p:nvSpPr>
        <p:spPr>
          <a:xfrm>
            <a:off x="264459" y="207095"/>
            <a:ext cx="11663082" cy="6443810"/>
          </a:xfrm>
          <a:prstGeom prst="rect">
            <a:avLst/>
          </a:prstGeom>
          <a:gradFill>
            <a:gsLst>
              <a:gs pos="5000">
                <a:srgbClr val="370000"/>
              </a:gs>
              <a:gs pos="76000">
                <a:srgbClr val="500000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FC29B8-4128-F947-8516-BBA63E76C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36970" y="707887"/>
            <a:ext cx="4118060" cy="9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225911"/>
            <a:ext cx="7687733" cy="925157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4954" r="10620" b="21053"/>
          <a:stretch/>
        </p:blipFill>
        <p:spPr>
          <a:xfrm>
            <a:off x="259937" y="208037"/>
            <a:ext cx="11672125" cy="6441926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3400" b="1">
                <a:solidFill>
                  <a:srgbClr val="5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366-A0A7-7C41-B78D-38974B06FA71}"/>
              </a:ext>
            </a:extLst>
          </p:cNvPr>
          <p:cNvSpPr/>
          <p:nvPr userDrawn="1"/>
        </p:nvSpPr>
        <p:spPr>
          <a:xfrm>
            <a:off x="4488455" y="1593290"/>
            <a:ext cx="3215090" cy="966677"/>
          </a:xfrm>
          <a:prstGeom prst="rect">
            <a:avLst/>
          </a:prstGeom>
          <a:gradFill>
            <a:gsLst>
              <a:gs pos="5000">
                <a:srgbClr val="370000"/>
              </a:gs>
              <a:gs pos="76000">
                <a:srgbClr val="500000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ABE96B-2A1E-874B-9194-F8DB8AC55B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688239" y="1751389"/>
            <a:ext cx="2815522" cy="6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7983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22834"/>
            <a:ext cx="10972800" cy="400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461"/>
          <p:cNvSpPr/>
          <p:nvPr userDrawn="1"/>
        </p:nvSpPr>
        <p:spPr>
          <a:xfrm>
            <a:off x="278674" y="6575107"/>
            <a:ext cx="9324948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93FCB-6043-4F4A-A8E8-21CEBBD92A4B}"/>
              </a:ext>
            </a:extLst>
          </p:cNvPr>
          <p:cNvSpPr/>
          <p:nvPr userDrawn="1"/>
        </p:nvSpPr>
        <p:spPr>
          <a:xfrm>
            <a:off x="383821" y="231832"/>
            <a:ext cx="11424356" cy="926298"/>
          </a:xfrm>
          <a:prstGeom prst="rect">
            <a:avLst/>
          </a:prstGeom>
          <a:gradFill>
            <a:gsLst>
              <a:gs pos="5000">
                <a:srgbClr val="370000"/>
              </a:gs>
              <a:gs pos="76000">
                <a:srgbClr val="500000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C32FB-EF9A-D445-9E70-345AD40836F8}"/>
              </a:ext>
            </a:extLst>
          </p:cNvPr>
          <p:cNvSpPr/>
          <p:nvPr userDrawn="1"/>
        </p:nvSpPr>
        <p:spPr>
          <a:xfrm>
            <a:off x="383823" y="403780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A5D2A-AAE0-E644-A2C8-F343B74C9CAD}"/>
              </a:ext>
            </a:extLst>
          </p:cNvPr>
          <p:cNvSpPr txBox="1"/>
          <p:nvPr userDrawn="1"/>
        </p:nvSpPr>
        <p:spPr>
          <a:xfrm>
            <a:off x="278672" y="6358158"/>
            <a:ext cx="9324947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Aerial Pathfinding Reconnaissance System – Team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DB25D-ABAD-064B-811B-73DD9D0EF43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9056914" y="403781"/>
            <a:ext cx="2525486" cy="5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Aerial Pathfinding Reconnaissance</a:t>
            </a:r>
            <a:br>
              <a:rPr lang="en-US"/>
            </a:br>
            <a:r>
              <a:rPr lang="en-US" sz="3600"/>
              <a:t>Status Update</a:t>
            </a:r>
            <a:br>
              <a:rPr lang="en-US" sz="3600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Jason Gilman, Max Griffith, Mark Johnson, Dilanka Weerasinghe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82717" y="3859215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C39B6C-E63E-4D9A-BFCC-222CEDD81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9550"/>
            <a:ext cx="10972800" cy="4646613"/>
          </a:xfrm>
        </p:spPr>
        <p:txBody>
          <a:bodyPr>
            <a:normAutofit/>
          </a:bodyPr>
          <a:lstStyle/>
          <a:p>
            <a:r>
              <a:rPr lang="en-US" sz="2800"/>
              <a:t>Goal: Use aerial drone footage to find a safe path for a land vehicle.</a:t>
            </a:r>
          </a:p>
          <a:p>
            <a:endParaRPr lang="en-US" sz="2800"/>
          </a:p>
          <a:p>
            <a:r>
              <a:rPr lang="en-US" sz="2400"/>
              <a:t>Team Members and Responsibilities: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Dilanka Weerasinghe </a:t>
            </a:r>
            <a:r>
              <a:rPr lang="en-US" sz="1400" i="1">
                <a:solidFill>
                  <a:schemeClr val="bg1">
                    <a:lumMod val="65000"/>
                  </a:schemeClr>
                </a:solidFill>
              </a:rPr>
              <a:t>(Data Collection &amp; Drone Control)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/>
              <a:t>Automated drone control and collection of aerial footage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Mark Johnson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charset="0"/>
                <a:cs typeface="Arial" charset="0"/>
              </a:rPr>
              <a:t>(Computer Vision &amp; Mapping)</a:t>
            </a:r>
            <a:endParaRPr lang="en-US" sz="1800" i="1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/>
              <a:t>Production of an obstacle map from drone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Max Griffith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charset="0"/>
                <a:cs typeface="Arial" charset="0"/>
              </a:rPr>
              <a:t>(Pathfinding &amp; Drone Detection)</a:t>
            </a:r>
            <a:endParaRPr lang="en-US" sz="1800" i="1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/>
              <a:t>Determination of vehicle starting location and route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Jason Gilman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charset="0"/>
                <a:cs typeface="Arial" charset="0"/>
              </a:rPr>
              <a:t>(Device Networking &amp; UI)</a:t>
            </a:r>
            <a:endParaRPr lang="en-US" sz="1800" i="1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/>
              <a:t>Creation of user interface and network interconnect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3B1FF-4104-4765-A0E7-BC413DF1A1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8568" y="2528384"/>
            <a:ext cx="4805570" cy="2731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70DA5-4809-4973-8380-6A45E009712E}"/>
              </a:ext>
            </a:extLst>
          </p:cNvPr>
          <p:cNvSpPr txBox="1"/>
          <p:nvPr/>
        </p:nvSpPr>
        <p:spPr>
          <a:xfrm>
            <a:off x="7188157" y="5346313"/>
            <a:ext cx="3666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83595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 &amp; Drone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AEDEC-854C-472F-BDDC-EC4F9F760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443778">
            <a:off x="5875487" y="3839869"/>
            <a:ext cx="1636643" cy="21821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E3D90-BF21-453A-BC43-E7480058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4339">
            <a:off x="4923515" y="4332631"/>
            <a:ext cx="1636643" cy="2182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398EEF-3583-4BF7-9837-DC2C6D66A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24992">
            <a:off x="5492976" y="1572348"/>
            <a:ext cx="1636643" cy="2182190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C45CAB29-EAD0-4C5A-BCAB-F58A946F9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230" y="1351898"/>
            <a:ext cx="4251920" cy="2391705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37097A8F-2DCB-4DE3-ACA3-CF24EA3FF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230" y="3976944"/>
            <a:ext cx="4251921" cy="2391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95977C-E42D-4C27-BCAC-23F6D613C698}"/>
              </a:ext>
            </a:extLst>
          </p:cNvPr>
          <p:cNvSpPr txBox="1"/>
          <p:nvPr/>
        </p:nvSpPr>
        <p:spPr>
          <a:xfrm>
            <a:off x="411342" y="1349942"/>
            <a:ext cx="492413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Stages Complete: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Stand alon</a:t>
            </a:r>
            <a:r>
              <a:rPr lang="en-US"/>
              <a:t>e electronics</a:t>
            </a:r>
            <a:endParaRPr lang="en-US" sz="18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Programmed individually and 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Preboard header for sensors working with all sensors.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err="1"/>
              <a:t>PiCam</a:t>
            </a:r>
            <a:r>
              <a:rPr lang="en-US" sz="1400"/>
              <a:t> records interval video and records to a datasheet with video name and time; working on gathering location data from the drone.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Drone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Drone simulator Running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Program will arm drone and perform safety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Can monitor drone SITL at time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000"/>
          </a:p>
          <a:p>
            <a:r>
              <a:rPr lang="en-US" sz="2400"/>
              <a:t>Stages Remaining: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Fix simulation issues with GPS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Mount sensors to the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Integrate data collection into Waypoint program.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6524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 &amp;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Stages Complete: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Moving Object Removal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Working as intended.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Image Stitching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Requires more data points than we want to take.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Workaround: Leverage assumptions about the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Depth Map Inference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Likely need to tweak parameters depending on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Workaround: Provide user an interactive way to do so.</a:t>
            </a:r>
          </a:p>
          <a:p>
            <a:endParaRPr lang="en-US" sz="1000"/>
          </a:p>
          <a:p>
            <a:r>
              <a:rPr lang="en-US" sz="2400"/>
              <a:t>Stages Remaining: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Depth Map Stitching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Most important (and difficult) stage of the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Gradient Field Derivation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Obstacle Delineation</a:t>
            </a:r>
            <a:endParaRPr lang="en-US" sz="1400"/>
          </a:p>
        </p:txBody>
      </p:sp>
      <p:pic>
        <p:nvPicPr>
          <p:cNvPr id="6" name="Picture 5" descr="A picture containing grass, green, field, clock&#10;&#10;Description automatically generated">
            <a:extLst>
              <a:ext uri="{FF2B5EF4-FFF2-40B4-BE49-F238E27FC236}">
                <a16:creationId xmlns:a16="http://schemas.microsoft.com/office/drawing/2014/main" id="{42ABABDF-D60F-485F-B0A3-A0C03E26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198" y="1726608"/>
            <a:ext cx="2646557" cy="1488688"/>
          </a:xfrm>
          <a:prstGeom prst="rect">
            <a:avLst/>
          </a:prstGeom>
        </p:spPr>
      </p:pic>
      <p:pic>
        <p:nvPicPr>
          <p:cNvPr id="8" name="Picture 7" descr="A close up of a building&#10;&#10;Description automatically generated">
            <a:extLst>
              <a:ext uri="{FF2B5EF4-FFF2-40B4-BE49-F238E27FC236}">
                <a16:creationId xmlns:a16="http://schemas.microsoft.com/office/drawing/2014/main" id="{F315FE37-53D4-4EB3-9EA3-B5B47930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697" y="1726608"/>
            <a:ext cx="2645318" cy="1487991"/>
          </a:xfrm>
          <a:prstGeom prst="rect">
            <a:avLst/>
          </a:prstGeom>
        </p:spPr>
      </p:pic>
      <p:pic>
        <p:nvPicPr>
          <p:cNvPr id="10" name="Picture 9" descr="A picture containing cake, decorated, old, birthday&#10;&#10;Description automatically generated">
            <a:extLst>
              <a:ext uri="{FF2B5EF4-FFF2-40B4-BE49-F238E27FC236}">
                <a16:creationId xmlns:a16="http://schemas.microsoft.com/office/drawing/2014/main" id="{DA73AEBC-7DDE-49C3-B39C-FBE7E84D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198" y="4009989"/>
            <a:ext cx="2654451" cy="1862913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4297563C-D69E-4F62-BF0B-3419FCD4A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831" y="4037198"/>
            <a:ext cx="2645318" cy="180849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A1AA0-42A1-4868-875C-07375BA7D53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8762755" y="2470604"/>
            <a:ext cx="429942" cy="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868133-310B-489C-8A4A-56AF22CC3B0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8770649" y="4941445"/>
            <a:ext cx="43118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BC0FCD-17D6-43D7-8A53-4A5FA48461D3}"/>
              </a:ext>
            </a:extLst>
          </p:cNvPr>
          <p:cNvSpPr txBox="1"/>
          <p:nvPr/>
        </p:nvSpPr>
        <p:spPr>
          <a:xfrm>
            <a:off x="7391458" y="1406882"/>
            <a:ext cx="3093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Demo: Moving Object Removal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5E0DC-7AA3-4926-8E62-B5A3B72A8DDF}"/>
              </a:ext>
            </a:extLst>
          </p:cNvPr>
          <p:cNvSpPr txBox="1"/>
          <p:nvPr/>
        </p:nvSpPr>
        <p:spPr>
          <a:xfrm>
            <a:off x="6963183" y="3195527"/>
            <a:ext cx="952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Input 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0E3F47-ACC7-45C6-AC7C-C9115D01EB49}"/>
              </a:ext>
            </a:extLst>
          </p:cNvPr>
          <p:cNvSpPr txBox="1"/>
          <p:nvPr/>
        </p:nvSpPr>
        <p:spPr>
          <a:xfrm>
            <a:off x="9968341" y="3184938"/>
            <a:ext cx="1112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Output 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969AA5-08D4-42D4-8459-6E86356F2F51}"/>
              </a:ext>
            </a:extLst>
          </p:cNvPr>
          <p:cNvSpPr txBox="1"/>
          <p:nvPr/>
        </p:nvSpPr>
        <p:spPr>
          <a:xfrm>
            <a:off x="6342308" y="5864939"/>
            <a:ext cx="219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Input Image (Left Eye View)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83DF5-1833-4E67-9696-F61DA7901568}"/>
              </a:ext>
            </a:extLst>
          </p:cNvPr>
          <p:cNvSpPr txBox="1"/>
          <p:nvPr/>
        </p:nvSpPr>
        <p:spPr>
          <a:xfrm>
            <a:off x="9774219" y="5816030"/>
            <a:ext cx="150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Output Depth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400DB7-A421-41BC-8E4E-CEEBB10608F3}"/>
              </a:ext>
            </a:extLst>
          </p:cNvPr>
          <p:cNvSpPr txBox="1"/>
          <p:nvPr/>
        </p:nvSpPr>
        <p:spPr>
          <a:xfrm>
            <a:off x="7605104" y="3687427"/>
            <a:ext cx="2745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Demo: Depth Map Inference</a:t>
            </a:r>
          </a:p>
        </p:txBody>
      </p:sp>
    </p:spTree>
    <p:extLst>
      <p:ext uri="{BB962C8B-B14F-4D97-AF65-F5344CB8AC3E}">
        <p14:creationId xmlns:p14="http://schemas.microsoft.com/office/powerpoint/2010/main" val="308530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Pathfinding &amp; Drone Detection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Stages Complete: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/>
                <a:cs typeface="Arial"/>
              </a:rPr>
              <a:t>Finding straightforward path</a:t>
            </a:r>
            <a:endParaRPr lang="en-US" sz="18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Working as intended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Paths not taken for final path are marked as invalid (0)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/>
                <a:cs typeface="Arial"/>
              </a:rPr>
              <a:t>Edge cases and error handling</a:t>
            </a:r>
            <a:endParaRPr lang="en-US" sz="18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Edge cases such as finding cycles have been fixed (infinite loops)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Errors such as invalid start/end locations and impossible paths</a:t>
            </a:r>
            <a:endParaRPr lang="en-US" sz="1400"/>
          </a:p>
          <a:p>
            <a:endParaRPr lang="en-US" sz="1000"/>
          </a:p>
          <a:p>
            <a:r>
              <a:rPr lang="en-US" sz="2400">
                <a:latin typeface="Arial"/>
                <a:cs typeface="Arial"/>
              </a:rPr>
              <a:t>Stages Remaining: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/>
                <a:cs typeface="Arial"/>
              </a:rPr>
              <a:t>Program movement of drone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Giving instructions to the drone to follow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/>
                <a:cs typeface="Arial"/>
              </a:rPr>
              <a:t>Programming drone path from a map input</a:t>
            </a:r>
            <a:endParaRPr lang="en-US" sz="18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Bulk of project, formatting the map input for the algorithm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sz="1000">
                <a:latin typeface="Arial"/>
                <a:cs typeface="Arial"/>
              </a:rPr>
              <a:t>This means creating a new "pixel" of size drone dimension from an area of map pixels</a:t>
            </a:r>
          </a:p>
        </p:txBody>
      </p:sp>
      <p:pic>
        <p:nvPicPr>
          <p:cNvPr id="4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F35DCA00-0CAB-49CB-9B09-B43502ED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667" y="1718793"/>
            <a:ext cx="2545410" cy="1839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0980D-3590-4D81-BFB1-A2C5F70A17E9}"/>
              </a:ext>
            </a:extLst>
          </p:cNvPr>
          <p:cNvSpPr txBox="1"/>
          <p:nvPr/>
        </p:nvSpPr>
        <p:spPr>
          <a:xfrm>
            <a:off x="7019808" y="13001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Cyclic Path: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3F94D-629C-44A5-96E1-61E5F2E586EE}"/>
              </a:ext>
            </a:extLst>
          </p:cNvPr>
          <p:cNvSpPr txBox="1"/>
          <p:nvPr/>
        </p:nvSpPr>
        <p:spPr>
          <a:xfrm>
            <a:off x="9298164" y="35502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Cyclic Path Solved*:</a:t>
            </a:r>
            <a:endParaRPr lang="en-US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3CE0E-DD4B-4B48-8B20-BCA2A0F93007}"/>
              </a:ext>
            </a:extLst>
          </p:cNvPr>
          <p:cNvSpPr txBox="1"/>
          <p:nvPr/>
        </p:nvSpPr>
        <p:spPr>
          <a:xfrm>
            <a:off x="9309335" y="6129631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Arial"/>
              </a:rPr>
              <a:t>*The starting location is [0,0] and the ending location is [3,6]</a:t>
            </a:r>
          </a:p>
        </p:txBody>
      </p:sp>
      <p:pic>
        <p:nvPicPr>
          <p:cNvPr id="11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8C8C2987-97DB-4E42-9777-0C06DB39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734" y="3964707"/>
            <a:ext cx="2573867" cy="20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4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1844" y="1544716"/>
            <a:ext cx="5384800" cy="45814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/>
              <a:t>Stages Complete:</a:t>
            </a:r>
          </a:p>
          <a:p>
            <a:r>
              <a:rPr lang="en-US" sz="1800"/>
              <a:t>Desktop application architecture and UI logic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React Front-end compiled into .exe format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Python Back-end for serving assets and software analysis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User input standardization, error handling, and status updates for each stage of the system</a:t>
            </a:r>
          </a:p>
          <a:p>
            <a:r>
              <a:rPr lang="en-US" sz="1800"/>
              <a:t>Area of operation mapping functionality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User plots area to be mapped by the aerial drone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Creates navigation instructions for aerial drone using Lat-</a:t>
            </a:r>
            <a:r>
              <a:rPr lang="en-US" sz="1400" err="1"/>
              <a:t>Lng</a:t>
            </a:r>
            <a:r>
              <a:rPr lang="en-US" sz="1400"/>
              <a:t>-Elevation waypoints</a:t>
            </a:r>
            <a:br>
              <a:rPr lang="en-US" sz="1400"/>
            </a:br>
            <a:endParaRPr lang="en-US" sz="1400"/>
          </a:p>
          <a:p>
            <a:pPr marL="0" indent="0">
              <a:buNone/>
            </a:pPr>
            <a:r>
              <a:rPr lang="en-US" sz="2400"/>
              <a:t>Stages Remaining:</a:t>
            </a:r>
          </a:p>
          <a:p>
            <a:r>
              <a:rPr lang="en-US" sz="1800"/>
              <a:t>Implement server architecture on aerial and land drones</a:t>
            </a:r>
          </a:p>
          <a:p>
            <a:r>
              <a:rPr lang="en-US" sz="1800"/>
              <a:t>Establish communication between desktop app and drones</a:t>
            </a:r>
            <a:endParaRPr lang="en-US" sz="1400"/>
          </a:p>
          <a:p>
            <a:pPr lvl="1"/>
            <a:endParaRPr lang="en-US" sz="1400"/>
          </a:p>
          <a:p>
            <a:endParaRPr lang="en-US" sz="24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5D259E-CDC7-40E4-BCAA-5E90015A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25911"/>
            <a:ext cx="7687733" cy="925157"/>
          </a:xfrm>
        </p:spPr>
        <p:txBody>
          <a:bodyPr>
            <a:normAutofit/>
          </a:bodyPr>
          <a:lstStyle/>
          <a:p>
            <a:pPr algn="l"/>
            <a:r>
              <a:rPr lang="en-US" sz="3600" b="1">
                <a:solidFill>
                  <a:schemeClr val="bg1"/>
                </a:solidFill>
              </a:rPr>
              <a:t>Device Networking &amp; 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9F088-4C09-45D0-99CF-4ACFD7C67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23" t="6054" r="8929" b="10136"/>
          <a:stretch/>
        </p:blipFill>
        <p:spPr>
          <a:xfrm>
            <a:off x="6215358" y="1544716"/>
            <a:ext cx="2778430" cy="2102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E208F-02B5-4CBD-80D6-C0741648B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28" t="5921" r="8689" b="10267"/>
          <a:stretch/>
        </p:blipFill>
        <p:spPr>
          <a:xfrm>
            <a:off x="8993788" y="3922899"/>
            <a:ext cx="2799414" cy="2102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357D0-FDAF-463D-9FEA-D7EFD1D1F9CB}"/>
              </a:ext>
            </a:extLst>
          </p:cNvPr>
          <p:cNvSpPr txBox="1"/>
          <p:nvPr/>
        </p:nvSpPr>
        <p:spPr>
          <a:xfrm>
            <a:off x="6282294" y="3645900"/>
            <a:ext cx="2644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Mapping functionality: invalid area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4D76B-2652-4A88-91DE-766902CFDE0E}"/>
              </a:ext>
            </a:extLst>
          </p:cNvPr>
          <p:cNvSpPr txBox="1"/>
          <p:nvPr/>
        </p:nvSpPr>
        <p:spPr>
          <a:xfrm>
            <a:off x="9071216" y="6025494"/>
            <a:ext cx="2644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Mapping functionality: valid area </a:t>
            </a:r>
          </a:p>
        </p:txBody>
      </p:sp>
    </p:spTree>
    <p:extLst>
      <p:ext uri="{BB962C8B-B14F-4D97-AF65-F5344CB8AC3E}">
        <p14:creationId xmlns:p14="http://schemas.microsoft.com/office/powerpoint/2010/main" val="322540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04284E-A5FE-41C8-87F0-4D2C54BA9220}"/>
              </a:ext>
            </a:extLst>
          </p:cNvPr>
          <p:cNvSpPr txBox="1">
            <a:spLocks/>
          </p:cNvSpPr>
          <p:nvPr/>
        </p:nvSpPr>
        <p:spPr>
          <a:xfrm>
            <a:off x="643466" y="225911"/>
            <a:ext cx="7687733" cy="925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bg1"/>
                </a:solidFill>
              </a:rPr>
              <a:t>Execution Plan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04F8DAD-76FF-4616-9EEE-1B632FAEA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09" t="88328" r="37168"/>
          <a:stretch/>
        </p:blipFill>
        <p:spPr>
          <a:xfrm>
            <a:off x="9259565" y="3139825"/>
            <a:ext cx="1951972" cy="1282325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6C26204-82A9-427D-862D-4C5A9670A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0" b="10644"/>
          <a:stretch/>
        </p:blipFill>
        <p:spPr>
          <a:xfrm>
            <a:off x="643466" y="1515599"/>
            <a:ext cx="7972437" cy="453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9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9CF5BA-7361-4107-A575-8216A406C9B4}"/>
              </a:ext>
            </a:extLst>
          </p:cNvPr>
          <p:cNvSpPr txBox="1">
            <a:spLocks/>
          </p:cNvSpPr>
          <p:nvPr/>
        </p:nvSpPr>
        <p:spPr>
          <a:xfrm>
            <a:off x="643466" y="225911"/>
            <a:ext cx="7687733" cy="925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bg1"/>
                </a:solidFill>
              </a:rPr>
              <a:t>Validation Plan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5CCE6B0-DD13-4CF0-A9ED-C1AAEED99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7" b="71705"/>
          <a:stretch/>
        </p:blipFill>
        <p:spPr>
          <a:xfrm>
            <a:off x="643466" y="1882066"/>
            <a:ext cx="4658668" cy="1615736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4E300C5-CDA5-41DC-9F6A-6352EC19D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7" b="97206"/>
          <a:stretch/>
        </p:blipFill>
        <p:spPr>
          <a:xfrm>
            <a:off x="3615303" y="1413043"/>
            <a:ext cx="4961394" cy="247081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9C04F19-C7CA-4D34-BD3E-8D99077C5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71" b="42880"/>
          <a:stretch/>
        </p:blipFill>
        <p:spPr>
          <a:xfrm>
            <a:off x="612315" y="3986074"/>
            <a:ext cx="4720969" cy="1793290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60D9A78E-2FC1-4DFE-B934-4C7FF8DCC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14" b="19061"/>
          <a:stretch/>
        </p:blipFill>
        <p:spPr>
          <a:xfrm>
            <a:off x="6827565" y="1882066"/>
            <a:ext cx="4720969" cy="1695635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E6D4B7BE-5D50-42D0-9FE0-B55E7F413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32"/>
          <a:stretch/>
        </p:blipFill>
        <p:spPr>
          <a:xfrm>
            <a:off x="6827564" y="4198028"/>
            <a:ext cx="4720969" cy="136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1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DC81F-CC3F-43E8-8AF4-0C7877429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420428"/>
            <a:ext cx="5384800" cy="47057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Data Collection &amp; Drone Control</a:t>
            </a:r>
          </a:p>
          <a:p>
            <a:r>
              <a:rPr lang="en-US" sz="2000"/>
              <a:t>Hardware and software components are working well individually.</a:t>
            </a:r>
          </a:p>
          <a:p>
            <a:r>
              <a:rPr lang="en-US" sz="2000">
                <a:cs typeface="Arial" panose="020B0604020202020204"/>
              </a:rPr>
              <a:t>Future tasks are largely focused on in-subsystem integration and testing.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Computer Vision &amp; Mapping</a:t>
            </a:r>
          </a:p>
          <a:p>
            <a:r>
              <a:rPr lang="en-US" sz="2000"/>
              <a:t>Depth inferencing is complete, and about as accurate as we hoped.</a:t>
            </a:r>
          </a:p>
          <a:p>
            <a:r>
              <a:rPr lang="en-US" sz="2000">
                <a:cs typeface="Arial" panose="020B0604020202020204"/>
              </a:rPr>
              <a:t>Greatest challenge ahead is merging depth maps of path sections.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77571-2E97-4A15-80D4-2AABB5807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420428"/>
            <a:ext cx="5384800" cy="47057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Pathfinding &amp; Drone Detection</a:t>
            </a:r>
          </a:p>
          <a:p>
            <a:r>
              <a:rPr lang="en-US" sz="2000">
                <a:cs typeface="Arial"/>
              </a:rPr>
              <a:t>Algorithm and edge cases completed for drone pathing</a:t>
            </a:r>
          </a:p>
          <a:p>
            <a:r>
              <a:rPr lang="en-US" sz="2000">
                <a:cs typeface="Arial"/>
              </a:rPr>
              <a:t>Next steps are to program drone without a map input and then with a map input.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Device Networking &amp; UI</a:t>
            </a:r>
          </a:p>
          <a:p>
            <a:r>
              <a:rPr lang="en-US" sz="2000"/>
              <a:t>UI design and functionality completed</a:t>
            </a:r>
          </a:p>
          <a:p>
            <a:r>
              <a:rPr lang="en-US" sz="2000"/>
              <a:t>Next steps are to establish communication between desktop app and drones.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EE1B98-F149-4097-9393-F1F89581231A}"/>
              </a:ext>
            </a:extLst>
          </p:cNvPr>
          <p:cNvSpPr txBox="1">
            <a:spLocks/>
          </p:cNvSpPr>
          <p:nvPr/>
        </p:nvSpPr>
        <p:spPr>
          <a:xfrm>
            <a:off x="643466" y="225911"/>
            <a:ext cx="7687733" cy="925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bg1"/>
                </a:solidFill>
              </a:rPr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3916880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8469CE752EB341B326729FDF768191" ma:contentTypeVersion="7" ma:contentTypeDescription="Create a new document." ma:contentTypeScope="" ma:versionID="bdb05cd62a1d55b48ca6c9191147982f">
  <xsd:schema xmlns:xsd="http://www.w3.org/2001/XMLSchema" xmlns:xs="http://www.w3.org/2001/XMLSchema" xmlns:p="http://schemas.microsoft.com/office/2006/metadata/properties" xmlns:ns3="631e2750-3347-476d-ba98-3ac44f84f8a4" xmlns:ns4="abda758e-1408-4920-9ab2-6a0b2881ad0b" targetNamespace="http://schemas.microsoft.com/office/2006/metadata/properties" ma:root="true" ma:fieldsID="87841b474cee7b789901b2179fe6a161" ns3:_="" ns4:_="">
    <xsd:import namespace="631e2750-3347-476d-ba98-3ac44f84f8a4"/>
    <xsd:import namespace="abda758e-1408-4920-9ab2-6a0b2881ad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e2750-3347-476d-ba98-3ac44f84f8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a758e-1408-4920-9ab2-6a0b2881ad0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FFA93B-2FEC-43B9-9B26-D84F7240214C}">
  <ds:schemaRefs>
    <ds:schemaRef ds:uri="http://schemas.microsoft.com/office/2006/metadata/properties"/>
    <ds:schemaRef ds:uri="http://schemas.microsoft.com/office/2006/documentManagement/types"/>
    <ds:schemaRef ds:uri="abda758e-1408-4920-9ab2-6a0b2881ad0b"/>
    <ds:schemaRef ds:uri="631e2750-3347-476d-ba98-3ac44f84f8a4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90AD3BD-A78E-463C-8AC7-48425A45C1C2}">
  <ds:schemaRefs>
    <ds:schemaRef ds:uri="631e2750-3347-476d-ba98-3ac44f84f8a4"/>
    <ds:schemaRef ds:uri="abda758e-1408-4920-9ab2-6a0b2881ad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92C4551-41D6-4538-BDCD-14C278F10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Microsoft Office PowerPoint</Application>
  <PresentationFormat>Widescreen</PresentationFormat>
  <Paragraphs>105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Aerial Pathfinding Reconnaissance Status Update </vt:lpstr>
      <vt:lpstr>Overview</vt:lpstr>
      <vt:lpstr>Data Collection &amp; Drone Control</vt:lpstr>
      <vt:lpstr>Computer Vision &amp; Mapping</vt:lpstr>
      <vt:lpstr>Pathfinding &amp; Drone Detection</vt:lpstr>
      <vt:lpstr>Device Networking &amp; UI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Aerial Pathfinding Reconnaissance</dc:title>
  <dc:creator>Gilman, Jason A</dc:creator>
  <cp:lastModifiedBy>Gilman, Jason A</cp:lastModifiedBy>
  <cp:revision>1</cp:revision>
  <dcterms:created xsi:type="dcterms:W3CDTF">2020-09-20T23:14:20Z</dcterms:created>
  <dcterms:modified xsi:type="dcterms:W3CDTF">2020-11-09T04:53:19Z</dcterms:modified>
</cp:coreProperties>
</file>